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3" r:id="rId3"/>
    <p:sldId id="264" r:id="rId4"/>
    <p:sldId id="265" r:id="rId5"/>
    <p:sldId id="258" r:id="rId6"/>
    <p:sldId id="260" r:id="rId7"/>
    <p:sldId id="257" r:id="rId8"/>
    <p:sldId id="261" r:id="rId9"/>
    <p:sldId id="262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-1056" y="-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 smtClean="0"/>
            <a:t>Explore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 smtClean="0"/>
            <a:t>Set Rules – repairer.py</a:t>
          </a:r>
          <a:endParaRPr lang="en-US" dirty="0"/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dirty="0" smtClean="0"/>
            <a:t>Execute simulation</a:t>
          </a:r>
          <a:endParaRPr lang="en-US" dirty="0"/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smtClean="0"/>
            <a:t>Failed Model Analysis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 smtClean="0"/>
            <a:t>Modify</a:t>
          </a:r>
          <a:endParaRPr lang="en-US" dirty="0"/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smtClean="0"/>
            <a:t>How, why?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 smtClean="0"/>
            <a:t>Previous Model Results</a:t>
          </a:r>
          <a:endParaRPr lang="en-US" dirty="0"/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smtClean="0"/>
            <a:t>modifications.py – new rules, logic changes</a:t>
          </a:r>
          <a:endParaRPr lang="en-US" dirty="0"/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4777B47-2F27-497E-A0F4-55A80E8B120B}">
      <dgm:prSet phldrT="[Text]"/>
      <dgm:spPr/>
      <dgm:t>
        <a:bodyPr/>
        <a:lstStyle/>
        <a:p>
          <a:r>
            <a:rPr lang="en-US" dirty="0" smtClean="0"/>
            <a:t>Model template file</a:t>
          </a:r>
          <a:endParaRPr lang="en-US" dirty="0"/>
        </a:p>
      </dgm:t>
    </dgm:pt>
    <dgm:pt modelId="{E259F3CA-52A2-4577-A032-D6E99BFB875A}" type="parTrans" cxnId="{B84D5D95-123E-49B8-AF57-897D39C60741}">
      <dgm:prSet/>
      <dgm:spPr/>
      <dgm:t>
        <a:bodyPr/>
        <a:lstStyle/>
        <a:p>
          <a:endParaRPr lang="en-US"/>
        </a:p>
      </dgm:t>
    </dgm:pt>
    <dgm:pt modelId="{639609A2-05BF-459E-A9EA-069CD6A76F36}" type="sibTrans" cxnId="{B84D5D95-123E-49B8-AF57-897D39C60741}">
      <dgm:prSet/>
      <dgm:spPr/>
      <dgm:t>
        <a:bodyPr/>
        <a:lstStyle/>
        <a:p>
          <a:endParaRPr lang="en-US"/>
        </a:p>
      </dgm:t>
    </dgm:pt>
    <dgm:pt modelId="{5D1DBCCB-8CED-4BF1-B052-CB07D6D22877}">
      <dgm:prSet phldrT="[Text]"/>
      <dgm:spPr/>
      <dgm:t>
        <a:bodyPr/>
        <a:lstStyle/>
        <a:p>
          <a:r>
            <a:rPr lang="en-US" dirty="0" smtClean="0"/>
            <a:t>Visualization</a:t>
          </a:r>
          <a:endParaRPr lang="en-US" dirty="0"/>
        </a:p>
      </dgm:t>
    </dgm:pt>
    <dgm:pt modelId="{1E36AFFF-1B5E-44D8-B04D-B5920E1C609F}" type="parTrans" cxnId="{74111E14-8A98-40CB-99C8-B311D816FCDD}">
      <dgm:prSet/>
      <dgm:spPr/>
      <dgm:t>
        <a:bodyPr/>
        <a:lstStyle/>
        <a:p>
          <a:endParaRPr lang="en-US"/>
        </a:p>
      </dgm:t>
    </dgm:pt>
    <dgm:pt modelId="{360CAF34-7ECF-4F38-BD0A-3A991460133C}" type="sibTrans" cxnId="{74111E14-8A98-40CB-99C8-B311D816FCDD}">
      <dgm:prSet/>
      <dgm:spPr/>
      <dgm:t>
        <a:bodyPr/>
        <a:lstStyle/>
        <a:p>
          <a:endParaRPr lang="en-US"/>
        </a:p>
      </dgm:t>
    </dgm:pt>
    <dgm:pt modelId="{7DE689BA-9A57-484B-97E4-C02F3AA4D95B}">
      <dgm:prSet phldrT="[Text]"/>
      <dgm:spPr/>
      <dgm:t>
        <a:bodyPr/>
        <a:lstStyle/>
        <a:p>
          <a:r>
            <a:rPr lang="en-US" dirty="0" smtClean="0"/>
            <a:t>Structure Analysis</a:t>
          </a:r>
          <a:endParaRPr lang="en-US" dirty="0"/>
        </a:p>
      </dgm:t>
    </dgm:pt>
    <dgm:pt modelId="{D08053E3-2F88-45F3-9E6C-DB5E48495DC1}" type="parTrans" cxnId="{686CE901-B0F4-4084-BE43-2872E1072485}">
      <dgm:prSet/>
      <dgm:spPr/>
      <dgm:t>
        <a:bodyPr/>
        <a:lstStyle/>
        <a:p>
          <a:endParaRPr lang="en-US"/>
        </a:p>
      </dgm:t>
    </dgm:pt>
    <dgm:pt modelId="{C138E846-46AA-4E98-A1B1-BACA7BB6A427}" type="sibTrans" cxnId="{686CE901-B0F4-4084-BE43-2872E1072485}">
      <dgm:prSet/>
      <dgm:spPr/>
      <dgm:t>
        <a:bodyPr/>
        <a:lstStyle/>
        <a:p>
          <a:endParaRPr lang="en-US"/>
        </a:p>
      </dgm:t>
    </dgm:pt>
    <dgm:pt modelId="{AA02A28B-94AC-4A18-B632-F58EC7FE820A}">
      <dgm:prSet phldrT="[Text]"/>
      <dgm:spPr/>
      <dgm:t>
        <a:bodyPr/>
        <a:lstStyle/>
        <a:p>
          <a:r>
            <a:rPr lang="en-US" dirty="0" smtClean="0"/>
            <a:t>variables.py, construction.py – constant changes</a:t>
          </a:r>
          <a:endParaRPr lang="en-US" dirty="0"/>
        </a:p>
      </dgm:t>
    </dgm:pt>
    <dgm:pt modelId="{F263DC0A-3D5A-4775-93B6-6E1E19CDA7E3}" type="parTrans" cxnId="{3CBFAEEB-64BA-47AC-81B9-24236B4B2D6B}">
      <dgm:prSet/>
      <dgm:spPr/>
      <dgm:t>
        <a:bodyPr/>
        <a:lstStyle/>
        <a:p>
          <a:endParaRPr lang="en-US"/>
        </a:p>
      </dgm:t>
    </dgm:pt>
    <dgm:pt modelId="{4827B37A-94F0-4CD3-8D8C-E564E1C9447A}" type="sibTrans" cxnId="{3CBFAEEB-64BA-47AC-81B9-24236B4B2D6B}">
      <dgm:prSet/>
      <dgm:spPr/>
      <dgm:t>
        <a:bodyPr/>
        <a:lstStyle/>
        <a:p>
          <a:endParaRPr lang="en-US"/>
        </a:p>
      </dgm:t>
    </dgm:pt>
    <dgm:pt modelId="{9A72528A-82CA-498E-B458-3C1A7B7C9125}">
      <dgm:prSet phldrT="[Text]"/>
      <dgm:spPr/>
      <dgm:t>
        <a:bodyPr/>
        <a:lstStyle/>
        <a:p>
          <a:r>
            <a:rPr lang="en-US" dirty="0" smtClean="0"/>
            <a:t>Set wind</a:t>
          </a:r>
          <a:endParaRPr lang="en-US" dirty="0"/>
        </a:p>
      </dgm:t>
    </dgm:pt>
    <dgm:pt modelId="{DB4A532F-5966-4513-9EBD-A7631F98D94E}" type="parTrans" cxnId="{1F1A8B82-BD94-4955-83B6-9ABC68A75400}">
      <dgm:prSet/>
      <dgm:spPr/>
      <dgm:t>
        <a:bodyPr/>
        <a:lstStyle/>
        <a:p>
          <a:endParaRPr lang="en-US"/>
        </a:p>
      </dgm:t>
    </dgm:pt>
    <dgm:pt modelId="{8CAD0739-32E4-4971-A3DB-8DDBEAE8FF98}" type="sibTrans" cxnId="{1F1A8B82-BD94-4955-83B6-9ABC68A75400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990808DD-0C51-447C-B43D-C6186D3E197A}" type="presOf" srcId="{F6D27D1B-CDCB-481F-B8FA-AB31B2A119DE}" destId="{029D1FDE-4DD7-4FA5-8C70-0C747477B66C}" srcOrd="0" destOrd="0" presId="urn:microsoft.com/office/officeart/2005/8/layout/hProcess4"/>
    <dgm:cxn modelId="{D437315D-5521-4708-BA94-CEB69AA6700A}" type="presOf" srcId="{AB2E8498-CC81-452F-A895-08F3845AA347}" destId="{BFE859F2-A9E8-4F95-9161-8EC68F2D30C4}" srcOrd="1" destOrd="0" presId="urn:microsoft.com/office/officeart/2005/8/layout/hProcess4"/>
    <dgm:cxn modelId="{7F62576F-70B5-44C5-9A1C-B41429AA86A0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1F1A8B82-BD94-4955-83B6-9ABC68A75400}" srcId="{54777B47-2F27-497E-A0F4-55A80E8B120B}" destId="{9A72528A-82CA-498E-B458-3C1A7B7C9125}" srcOrd="0" destOrd="0" parTransId="{DB4A532F-5966-4513-9EBD-A7631F98D94E}" sibTransId="{8CAD0739-32E4-4971-A3DB-8DDBEAE8FF98}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4E7AAB4-40ED-4B67-9759-BF68CBB3270F}" type="presOf" srcId="{BF381BD4-48DC-48BF-8C18-C307CDD4D490}" destId="{96015622-8A46-45CF-A72A-2856B699B374}" srcOrd="0" destOrd="1" presId="urn:microsoft.com/office/officeart/2005/8/layout/hProcess4"/>
    <dgm:cxn modelId="{1BD5AEF7-55C4-4023-B314-BB583A51C602}" type="presOf" srcId="{9A72528A-82CA-498E-B458-3C1A7B7C9125}" destId="{BFE859F2-A9E8-4F95-9161-8EC68F2D30C4}" srcOrd="1" destOrd="3" presId="urn:microsoft.com/office/officeart/2005/8/layout/hProcess4"/>
    <dgm:cxn modelId="{85FD33A8-3137-4B0E-9EC3-1331442CBFF8}" type="presOf" srcId="{0E9DE493-19D7-4EC9-97C9-5F26233F1106}" destId="{3960CFF8-4383-4382-8D6D-F2A00F508E8D}" srcOrd="0" destOrd="0" presId="urn:microsoft.com/office/officeart/2005/8/layout/hProcess4"/>
    <dgm:cxn modelId="{8D4F7DC0-6DAC-45B8-B23B-2B9E8304ABC7}" type="presOf" srcId="{FB986F71-3126-4196-BD30-74AEDC39A1CA}" destId="{E18C6CF4-EDEB-4539-A36D-E0355B626199}" srcOrd="0" destOrd="0" presId="urn:microsoft.com/office/officeart/2005/8/layout/hProcess4"/>
    <dgm:cxn modelId="{FC73F393-4EDC-42C8-8911-6D5A07F093E5}" type="presOf" srcId="{5D1DBCCB-8CED-4BF1-B052-CB07D6D22877}" destId="{96015622-8A46-45CF-A72A-2856B699B374}" srcOrd="0" destOrd="4" presId="urn:microsoft.com/office/officeart/2005/8/layout/hProcess4"/>
    <dgm:cxn modelId="{953FF1C1-B975-4E3D-AD88-937C3F313CA3}" type="presOf" srcId="{BF381BD4-48DC-48BF-8C18-C307CDD4D490}" destId="{BFE859F2-A9E8-4F95-9161-8EC68F2D30C4}" srcOrd="1" destOrd="1" presId="urn:microsoft.com/office/officeart/2005/8/layout/hProcess4"/>
    <dgm:cxn modelId="{FAF3114D-A229-472C-9A6E-1BD6B0DEB871}" type="presOf" srcId="{7AEB6639-3258-49E8-8B1F-B4A9C61922BE}" destId="{DC2A0ADB-DCE3-4BF4-9952-0394865777AC}" srcOrd="0" destOrd="0" presId="urn:microsoft.com/office/officeart/2005/8/layout/hProcess4"/>
    <dgm:cxn modelId="{74836F96-D3AF-41F0-974B-6C98BE851CF3}" type="presOf" srcId="{7DE689BA-9A57-484B-97E4-C02F3AA4D95B}" destId="{E83793B4-2C5C-4D90-82FA-E5EE4745664D}" srcOrd="0" destOrd="2" presId="urn:microsoft.com/office/officeart/2005/8/layout/hProcess4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44765340-1D43-4A72-8864-FD31B26ACBB0}" type="presOf" srcId="{65B6D8B9-E558-4264-B37F-7B4B2A8896DF}" destId="{67FFE978-6FBE-4424-80BE-B9E4B4DD0695}" srcOrd="1" destOrd="1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5597BF16-E344-4889-9C15-9064FE2EE0DC}" type="presOf" srcId="{AA02A28B-94AC-4A18-B632-F58EC7FE820A}" destId="{843715D2-C2C2-41EB-BDA3-21230FBA46DB}" srcOrd="1" destOrd="2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F15C69E-5DE3-485E-9D96-AA5AB6E000A4}" type="presOf" srcId="{54777B47-2F27-497E-A0F4-55A80E8B120B}" destId="{96015622-8A46-45CF-A72A-2856B699B374}" srcOrd="0" destOrd="2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61F65342-F99C-448A-B693-F2AA0B87406C}" type="presOf" srcId="{AA02A28B-94AC-4A18-B632-F58EC7FE820A}" destId="{69C28D3B-E083-42DF-9EA0-916CA12125A9}" srcOrd="0" destOrd="2" presId="urn:microsoft.com/office/officeart/2005/8/layout/hProcess4"/>
    <dgm:cxn modelId="{D37021A7-55D6-4E2F-82BA-F989EA6655DA}" type="presOf" srcId="{68838C34-4D02-49F8-ADD7-BFA90D87B7EA}" destId="{843715D2-C2C2-41EB-BDA3-21230FBA46DB}" srcOrd="1" destOrd="0" presId="urn:microsoft.com/office/officeart/2005/8/layout/hProcess4"/>
    <dgm:cxn modelId="{7ACDB774-2142-46EC-9609-62F0C384F525}" type="presOf" srcId="{68838C34-4D02-49F8-ADD7-BFA90D87B7EA}" destId="{69C28D3B-E083-42DF-9EA0-916CA12125A9}" srcOrd="0" destOrd="0" presId="urn:microsoft.com/office/officeart/2005/8/layout/hProcess4"/>
    <dgm:cxn modelId="{686CE901-B0F4-4084-BE43-2872E1072485}" srcId="{F6D27D1B-CDCB-481F-B8FA-AB31B2A119DE}" destId="{7DE689BA-9A57-484B-97E4-C02F3AA4D95B}" srcOrd="2" destOrd="0" parTransId="{D08053E3-2F88-45F3-9E6C-DB5E48495DC1}" sibTransId="{C138E846-46AA-4E98-A1B1-BACA7BB6A427}"/>
    <dgm:cxn modelId="{20CB5469-8FD9-4D74-AC10-3B1FE980EFAD}" type="presOf" srcId="{54777B47-2F27-497E-A0F4-55A80E8B120B}" destId="{BFE859F2-A9E8-4F95-9161-8EC68F2D30C4}" srcOrd="1" destOrd="2" presId="urn:microsoft.com/office/officeart/2005/8/layout/hProcess4"/>
    <dgm:cxn modelId="{51E0453D-0B22-4098-A050-5D31C6A1754B}" type="presOf" srcId="{6E7DBE00-7E5B-46F8-BBA0-CF0079A58E82}" destId="{843715D2-C2C2-41EB-BDA3-21230FBA46DB}" srcOrd="1" destOrd="1" presId="urn:microsoft.com/office/officeart/2005/8/layout/hProcess4"/>
    <dgm:cxn modelId="{E7D4ECE9-CEF8-436B-B4D6-F31CFBED4EDE}" type="presOf" srcId="{5D1DBCCB-8CED-4BF1-B052-CB07D6D22877}" destId="{BFE859F2-A9E8-4F95-9161-8EC68F2D30C4}" srcOrd="1" destOrd="4" presId="urn:microsoft.com/office/officeart/2005/8/layout/hProcess4"/>
    <dgm:cxn modelId="{1C55924C-BCE2-4437-8B50-E63C0B7C6DF7}" type="presOf" srcId="{AB2E8498-CC81-452F-A895-08F3845AA347}" destId="{96015622-8A46-45CF-A72A-2856B699B37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D83B8945-A10D-47D8-9BEF-2FDF677F0388}" type="presOf" srcId="{6E7DBE00-7E5B-46F8-BBA0-CF0079A58E82}" destId="{69C28D3B-E083-42DF-9EA0-916CA12125A9}" srcOrd="0" destOrd="1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4111E14-8A98-40CB-99C8-B311D816FCDD}" srcId="{BF381BD4-48DC-48BF-8C18-C307CDD4D490}" destId="{5D1DBCCB-8CED-4BF1-B052-CB07D6D22877}" srcOrd="1" destOrd="0" parTransId="{1E36AFFF-1B5E-44D8-B04D-B5920E1C609F}" sibTransId="{360CAF34-7ECF-4F38-BD0A-3A991460133C}"/>
    <dgm:cxn modelId="{B46A8797-A92D-4338-A6AC-0A2AE537B186}" type="presOf" srcId="{65B6D8B9-E558-4264-B37F-7B4B2A8896DF}" destId="{E83793B4-2C5C-4D90-82FA-E5EE4745664D}" srcOrd="0" destOrd="1" presId="urn:microsoft.com/office/officeart/2005/8/layout/hProcess4"/>
    <dgm:cxn modelId="{9E122334-9E51-4EAF-9FBB-D143E8450D78}" type="presOf" srcId="{D0B150DF-3AA4-454C-8652-25880449C422}" destId="{6A63D16E-EEE6-4267-97EA-5AD7D2BC4E84}" srcOrd="0" destOrd="0" presId="urn:microsoft.com/office/officeart/2005/8/layout/hProcess4"/>
    <dgm:cxn modelId="{ECE26D1F-A458-49B7-9A94-2CF47E81D2FA}" type="presOf" srcId="{58828492-5CEF-4AFE-95CB-5D7E6A18158B}" destId="{047F5837-10E2-4FFC-A492-DB8A19EF48CA}" srcOrd="0" destOrd="0" presId="urn:microsoft.com/office/officeart/2005/8/layout/hProcess4"/>
    <dgm:cxn modelId="{EC7C9A16-1D00-4BAA-B94A-F2849BFDF440}" type="presOf" srcId="{7DE689BA-9A57-484B-97E4-C02F3AA4D95B}" destId="{67FFE978-6FBE-4424-80BE-B9E4B4DD0695}" srcOrd="1" destOrd="2" presId="urn:microsoft.com/office/officeart/2005/8/layout/hProcess4"/>
    <dgm:cxn modelId="{12C83753-80C7-40EF-920E-988DC8AE20FA}" type="presOf" srcId="{9A72528A-82CA-498E-B458-3C1A7B7C9125}" destId="{96015622-8A46-45CF-A72A-2856B699B374}" srcOrd="0" destOrd="3" presId="urn:microsoft.com/office/officeart/2005/8/layout/hProcess4"/>
    <dgm:cxn modelId="{B84D5D95-123E-49B8-AF57-897D39C60741}" srcId="{BF381BD4-48DC-48BF-8C18-C307CDD4D490}" destId="{54777B47-2F27-497E-A0F4-55A80E8B120B}" srcOrd="0" destOrd="0" parTransId="{E259F3CA-52A2-4577-A032-D6E99BFB875A}" sibTransId="{639609A2-05BF-459E-A9EA-069CD6A76F36}"/>
    <dgm:cxn modelId="{D83B0322-3342-4E18-ADCC-7D925A533A53}" type="presOf" srcId="{0B00F5A8-A0EF-4111-9D86-004317B4F49E}" destId="{E83793B4-2C5C-4D90-82FA-E5EE4745664D}" srcOrd="0" destOrd="0" presId="urn:microsoft.com/office/officeart/2005/8/layout/hProcess4"/>
    <dgm:cxn modelId="{3CBFAEEB-64BA-47AC-81B9-24236B4B2D6B}" srcId="{58828492-5CEF-4AFE-95CB-5D7E6A18158B}" destId="{AA02A28B-94AC-4A18-B632-F58EC7FE820A}" srcOrd="2" destOrd="0" parTransId="{F263DC0A-3D5A-4775-93B6-6E1E19CDA7E3}" sibTransId="{4827B37A-94F0-4CD3-8D8C-E564E1C9447A}"/>
    <dgm:cxn modelId="{5B9AC20B-BB22-4899-800E-17E625B925CA}" type="presParOf" srcId="{3960CFF8-4383-4382-8D6D-F2A00F508E8D}" destId="{366CFF54-5C8F-47F9-BFD8-D9AF3EADDA3E}" srcOrd="0" destOrd="0" presId="urn:microsoft.com/office/officeart/2005/8/layout/hProcess4"/>
    <dgm:cxn modelId="{4CB14F19-D9E7-4C0A-8755-57C354F2D046}" type="presParOf" srcId="{3960CFF8-4383-4382-8D6D-F2A00F508E8D}" destId="{13688FBD-4079-41FE-A6A2-B5B0F293E6BF}" srcOrd="1" destOrd="0" presId="urn:microsoft.com/office/officeart/2005/8/layout/hProcess4"/>
    <dgm:cxn modelId="{B00B13E0-B46F-4297-8EC3-E67C2071745B}" type="presParOf" srcId="{3960CFF8-4383-4382-8D6D-F2A00F508E8D}" destId="{224851B6-C14D-49DE-883B-A13003DA4601}" srcOrd="2" destOrd="0" presId="urn:microsoft.com/office/officeart/2005/8/layout/hProcess4"/>
    <dgm:cxn modelId="{B7B63D53-C686-4C23-9CD9-A6881827ED85}" type="presParOf" srcId="{224851B6-C14D-49DE-883B-A13003DA4601}" destId="{1439717B-283C-48FF-AF62-1990F52B6512}" srcOrd="0" destOrd="0" presId="urn:microsoft.com/office/officeart/2005/8/layout/hProcess4"/>
    <dgm:cxn modelId="{ADEE8FBD-8921-4D23-9690-B78F30A335DE}" type="presParOf" srcId="{1439717B-283C-48FF-AF62-1990F52B6512}" destId="{BCCE6711-D1D8-4B2C-917E-41AB5A6114A8}" srcOrd="0" destOrd="0" presId="urn:microsoft.com/office/officeart/2005/8/layout/hProcess4"/>
    <dgm:cxn modelId="{6BCE14AA-1067-4378-8340-B61622D3541B}" type="presParOf" srcId="{1439717B-283C-48FF-AF62-1990F52B6512}" destId="{96015622-8A46-45CF-A72A-2856B699B374}" srcOrd="1" destOrd="0" presId="urn:microsoft.com/office/officeart/2005/8/layout/hProcess4"/>
    <dgm:cxn modelId="{39D6C37B-9179-4056-9B6E-5CD50B9183B9}" type="presParOf" srcId="{1439717B-283C-48FF-AF62-1990F52B6512}" destId="{BFE859F2-A9E8-4F95-9161-8EC68F2D30C4}" srcOrd="2" destOrd="0" presId="urn:microsoft.com/office/officeart/2005/8/layout/hProcess4"/>
    <dgm:cxn modelId="{C20CACD6-D7AC-41DD-B6BF-E87D8CB1873B}" type="presParOf" srcId="{1439717B-283C-48FF-AF62-1990F52B6512}" destId="{E18C6CF4-EDEB-4539-A36D-E0355B626199}" srcOrd="3" destOrd="0" presId="urn:microsoft.com/office/officeart/2005/8/layout/hProcess4"/>
    <dgm:cxn modelId="{686B87B0-2AAD-470C-95EC-562FBED463D5}" type="presParOf" srcId="{1439717B-283C-48FF-AF62-1990F52B6512}" destId="{D9FCD5E9-9E94-4534-BAB4-3DB8EB44E7D0}" srcOrd="4" destOrd="0" presId="urn:microsoft.com/office/officeart/2005/8/layout/hProcess4"/>
    <dgm:cxn modelId="{6C51D75D-CFBB-4897-A641-DC9C3663B3CF}" type="presParOf" srcId="{224851B6-C14D-49DE-883B-A13003DA4601}" destId="{6A63D16E-EEE6-4267-97EA-5AD7D2BC4E84}" srcOrd="1" destOrd="0" presId="urn:microsoft.com/office/officeart/2005/8/layout/hProcess4"/>
    <dgm:cxn modelId="{ADDEE0E9-C917-4B57-991C-82EA0F0771D4}" type="presParOf" srcId="{224851B6-C14D-49DE-883B-A13003DA4601}" destId="{59BAED1E-A4FE-4FA3-8716-57917AF47F38}" srcOrd="2" destOrd="0" presId="urn:microsoft.com/office/officeart/2005/8/layout/hProcess4"/>
    <dgm:cxn modelId="{27FDA5C4-7101-4D1B-B598-174114712B73}" type="presParOf" srcId="{59BAED1E-A4FE-4FA3-8716-57917AF47F38}" destId="{5C833856-7FAF-4B27-932C-67C7D08339F2}" srcOrd="0" destOrd="0" presId="urn:microsoft.com/office/officeart/2005/8/layout/hProcess4"/>
    <dgm:cxn modelId="{E1AB01AF-49C3-460A-95DA-493C4563D8B4}" type="presParOf" srcId="{59BAED1E-A4FE-4FA3-8716-57917AF47F38}" destId="{E83793B4-2C5C-4D90-82FA-E5EE4745664D}" srcOrd="1" destOrd="0" presId="urn:microsoft.com/office/officeart/2005/8/layout/hProcess4"/>
    <dgm:cxn modelId="{0C673592-74AE-4EA3-9C5C-EBFEB0FCAD94}" type="presParOf" srcId="{59BAED1E-A4FE-4FA3-8716-57917AF47F38}" destId="{67FFE978-6FBE-4424-80BE-B9E4B4DD0695}" srcOrd="2" destOrd="0" presId="urn:microsoft.com/office/officeart/2005/8/layout/hProcess4"/>
    <dgm:cxn modelId="{6E53D5F6-0707-414D-BF29-0B32A76FF3E7}" type="presParOf" srcId="{59BAED1E-A4FE-4FA3-8716-57917AF47F38}" destId="{029D1FDE-4DD7-4FA5-8C70-0C747477B66C}" srcOrd="3" destOrd="0" presId="urn:microsoft.com/office/officeart/2005/8/layout/hProcess4"/>
    <dgm:cxn modelId="{05B9083E-81B8-4AC9-9855-98C09A3A7586}" type="presParOf" srcId="{59BAED1E-A4FE-4FA3-8716-57917AF47F38}" destId="{C2556EF6-41FF-46C6-8829-911BFA533FFE}" srcOrd="4" destOrd="0" presId="urn:microsoft.com/office/officeart/2005/8/layout/hProcess4"/>
    <dgm:cxn modelId="{FC7649DE-08D8-4D25-BBD7-3F4063DDD096}" type="presParOf" srcId="{224851B6-C14D-49DE-883B-A13003DA4601}" destId="{DC2A0ADB-DCE3-4BF4-9952-0394865777AC}" srcOrd="3" destOrd="0" presId="urn:microsoft.com/office/officeart/2005/8/layout/hProcess4"/>
    <dgm:cxn modelId="{7F343472-90BB-4315-8517-8F0DA5741F35}" type="presParOf" srcId="{224851B6-C14D-49DE-883B-A13003DA4601}" destId="{A874A3A3-A340-4ABC-99B5-7529D4415335}" srcOrd="4" destOrd="0" presId="urn:microsoft.com/office/officeart/2005/8/layout/hProcess4"/>
    <dgm:cxn modelId="{3EA5D55A-843D-4DDB-B67B-4021405C6A35}" type="presParOf" srcId="{A874A3A3-A340-4ABC-99B5-7529D4415335}" destId="{14032C0B-60AE-432B-A713-F993D1C4BA8F}" srcOrd="0" destOrd="0" presId="urn:microsoft.com/office/officeart/2005/8/layout/hProcess4"/>
    <dgm:cxn modelId="{B9735376-D16C-40D2-9084-6545A8777A60}" type="presParOf" srcId="{A874A3A3-A340-4ABC-99B5-7529D4415335}" destId="{69C28D3B-E083-42DF-9EA0-916CA12125A9}" srcOrd="1" destOrd="0" presId="urn:microsoft.com/office/officeart/2005/8/layout/hProcess4"/>
    <dgm:cxn modelId="{AE80628E-24D7-43CA-8C40-8E6B92C4791B}" type="presParOf" srcId="{A874A3A3-A340-4ABC-99B5-7529D4415335}" destId="{843715D2-C2C2-41EB-BDA3-21230FBA46DB}" srcOrd="2" destOrd="0" presId="urn:microsoft.com/office/officeart/2005/8/layout/hProcess4"/>
    <dgm:cxn modelId="{2FC7C399-BED8-4652-ABD4-316329E0CCBD}" type="presParOf" srcId="{A874A3A3-A340-4ABC-99B5-7529D4415335}" destId="{047F5837-10E2-4FFC-A492-DB8A19EF48CA}" srcOrd="3" destOrd="0" presId="urn:microsoft.com/office/officeart/2005/8/layout/hProcess4"/>
    <dgm:cxn modelId="{2E7EBF3B-CC37-48C4-BA5D-A7D81306B769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4900" y="1308529"/>
          <a:ext cx="2624291" cy="2164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Set Rules – repairer.py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Execute simulation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Model template file</a:t>
          </a:r>
          <a:endParaRPr lang="en-US" sz="1900" kern="1200" dirty="0"/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Set wind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Visualization</a:t>
          </a:r>
          <a:endParaRPr lang="en-US" sz="1900" kern="1200" dirty="0"/>
        </a:p>
      </dsp:txBody>
      <dsp:txXfrm>
        <a:off x="54711" y="1358340"/>
        <a:ext cx="2524669" cy="1601050"/>
      </dsp:txXfrm>
    </dsp:sp>
    <dsp:sp modelId="{6A63D16E-EEE6-4267-97EA-5AD7D2BC4E84}">
      <dsp:nvSpPr>
        <dsp:cNvPr id="0" name=""/>
        <dsp:cNvSpPr/>
      </dsp:nvSpPr>
      <dsp:spPr>
        <a:xfrm>
          <a:off x="1476363" y="1812118"/>
          <a:ext cx="2911723" cy="2911723"/>
        </a:xfrm>
        <a:prstGeom prst="leftCircularArrow">
          <a:avLst>
            <a:gd name="adj1" fmla="val 3214"/>
            <a:gd name="adj2" fmla="val 396141"/>
            <a:gd name="adj3" fmla="val 2171652"/>
            <a:gd name="adj4" fmla="val 9024489"/>
            <a:gd name="adj5" fmla="val 375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88075" y="3009201"/>
          <a:ext cx="2332703" cy="927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Explore</a:t>
          </a:r>
          <a:endParaRPr lang="en-US" sz="5000" kern="1200" dirty="0"/>
        </a:p>
      </dsp:txBody>
      <dsp:txXfrm>
        <a:off x="615245" y="3036371"/>
        <a:ext cx="2278363" cy="873299"/>
      </dsp:txXfrm>
    </dsp:sp>
    <dsp:sp modelId="{E83793B4-2C5C-4D90-82FA-E5EE4745664D}">
      <dsp:nvSpPr>
        <dsp:cNvPr id="0" name=""/>
        <dsp:cNvSpPr/>
      </dsp:nvSpPr>
      <dsp:spPr>
        <a:xfrm>
          <a:off x="3366472" y="1308529"/>
          <a:ext cx="2624291" cy="2164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Failed Model Analysis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Previous Model Results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Structure Analysis</a:t>
          </a:r>
          <a:endParaRPr lang="en-US" sz="1900" kern="1200" dirty="0"/>
        </a:p>
      </dsp:txBody>
      <dsp:txXfrm>
        <a:off x="3416283" y="1822159"/>
        <a:ext cx="2524669" cy="1601050"/>
      </dsp:txXfrm>
    </dsp:sp>
    <dsp:sp modelId="{DC2A0ADB-DCE3-4BF4-9952-0394865777AC}">
      <dsp:nvSpPr>
        <dsp:cNvPr id="0" name=""/>
        <dsp:cNvSpPr/>
      </dsp:nvSpPr>
      <dsp:spPr>
        <a:xfrm>
          <a:off x="4816066" y="-27160"/>
          <a:ext cx="3247049" cy="3247049"/>
        </a:xfrm>
        <a:prstGeom prst="circularArrow">
          <a:avLst>
            <a:gd name="adj1" fmla="val 2882"/>
            <a:gd name="adj2" fmla="val 352465"/>
            <a:gd name="adj3" fmla="val 19472024"/>
            <a:gd name="adj4" fmla="val 12575511"/>
            <a:gd name="adj5" fmla="val 3363"/>
          </a:avLst>
        </a:prstGeom>
        <a:gradFill rotWithShape="0">
          <a:gsLst>
            <a:gs pos="0">
              <a:schemeClr val="accent1">
                <a:shade val="90000"/>
                <a:hueOff val="-401219"/>
                <a:satOff val="-5048"/>
                <a:lumOff val="3010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90000"/>
                <a:hueOff val="-401219"/>
                <a:satOff val="-5048"/>
                <a:lumOff val="3010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949648" y="844709"/>
          <a:ext cx="2332703" cy="927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4000"/>
                <a:satMod val="105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Analyze</a:t>
          </a:r>
          <a:endParaRPr lang="en-US" sz="5000" kern="1200" dirty="0"/>
        </a:p>
      </dsp:txBody>
      <dsp:txXfrm>
        <a:off x="3976818" y="871879"/>
        <a:ext cx="2278363" cy="873299"/>
      </dsp:txXfrm>
    </dsp:sp>
    <dsp:sp modelId="{69C28D3B-E083-42DF-9EA0-916CA12125A9}">
      <dsp:nvSpPr>
        <dsp:cNvPr id="0" name=""/>
        <dsp:cNvSpPr/>
      </dsp:nvSpPr>
      <dsp:spPr>
        <a:xfrm>
          <a:off x="6728045" y="1308529"/>
          <a:ext cx="2624291" cy="2164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How, why?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modifications.py – new rules, logic changes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variables.py, construction.py – constant changes</a:t>
          </a:r>
          <a:endParaRPr lang="en-US" sz="1900" kern="1200" dirty="0"/>
        </a:p>
      </dsp:txBody>
      <dsp:txXfrm>
        <a:off x="6777856" y="1358340"/>
        <a:ext cx="2524669" cy="1601050"/>
      </dsp:txXfrm>
    </dsp:sp>
    <dsp:sp modelId="{047F5837-10E2-4FFC-A492-DB8A19EF48CA}">
      <dsp:nvSpPr>
        <dsp:cNvPr id="0" name=""/>
        <dsp:cNvSpPr/>
      </dsp:nvSpPr>
      <dsp:spPr>
        <a:xfrm>
          <a:off x="7311221" y="3009201"/>
          <a:ext cx="2332703" cy="927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4000"/>
                <a:satMod val="105000"/>
                <a:lumMod val="10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Modify</a:t>
          </a:r>
          <a:endParaRPr lang="en-US" sz="5000" kern="1200" dirty="0"/>
        </a:p>
      </dsp:txBody>
      <dsp:txXfrm>
        <a:off x="7338391" y="3036371"/>
        <a:ext cx="2278363" cy="87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6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6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2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2"/>
            <a:ext cx="51248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2" y="5410200"/>
            <a:ext cx="77109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58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5"/>
            <a:ext cx="991235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2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03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0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45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3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1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677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2"/>
            <a:ext cx="9906002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20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9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9" y="3360263"/>
            <a:ext cx="3208734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7" y="2677635"/>
            <a:ext cx="318438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4" y="3363435"/>
            <a:ext cx="319582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1" y="2674463"/>
            <a:ext cx="319496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1" y="3360263"/>
            <a:ext cx="319496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739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2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4" y="4404596"/>
            <a:ext cx="31952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4" y="2666998"/>
            <a:ext cx="31952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4" y="4980859"/>
            <a:ext cx="3195241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4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3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1" y="4980855"/>
            <a:ext cx="3194969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76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25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0"/>
            <a:ext cx="200501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0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60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97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19227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30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03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1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8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7" y="2249485"/>
            <a:ext cx="464660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3073398"/>
            <a:ext cx="487521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24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4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22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7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2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7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27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3" y="609602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934510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23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1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249487"/>
            <a:ext cx="99059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6"/>
            <a:ext cx="62393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5"/>
            <a:ext cx="771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194" name="Picture 2" descr="http://www.eecs.harvard.edu/ssr/images/header-trials-2013-a.jpg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978" y="27827"/>
            <a:ext cx="4030026" cy="4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48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5.jpeg"/><Relationship Id="rId3" Type="http://schemas.openxmlformats.org/officeDocument/2006/relationships/image" Target="../media/image9.jpeg"/><Relationship Id="rId7" Type="http://schemas.openxmlformats.org/officeDocument/2006/relationships/hyperlink" Target="http://www.newclearvision.com/wp-content/uploads/2011/05/suburbs.jpg" TargetMode="External"/><Relationship Id="rId12" Type="http://schemas.openxmlformats.org/officeDocument/2006/relationships/image" Target="../media/image1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redfin.com/local/wp-content/uploads/sites/2/2008/06/suburbs.jpg" TargetMode="External"/><Relationship Id="rId11" Type="http://schemas.openxmlformats.org/officeDocument/2006/relationships/image" Target="../media/image13.jpeg"/><Relationship Id="rId5" Type="http://schemas.openxmlformats.org/officeDocument/2006/relationships/hyperlink" Target="http://picturesplace.files.wordpress.com/2010/04/wpid-outrageous-modern-homes-casa-son-vida-1-the-luxury-spanish-villa-by-marcel-wanders-3.jpg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10.jpeg"/><Relationship Id="rId9" Type="http://schemas.openxmlformats.org/officeDocument/2006/relationships/hyperlink" Target="http://blogs.voanews.com/science-world/files/2012/11/160554main_jsc2006e43519_high.jp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microsoft.com/office/2007/relationships/hdphoto" Target="../media/hdphoto5.wdp"/><Relationship Id="rId7" Type="http://schemas.openxmlformats.org/officeDocument/2006/relationships/hyperlink" Target="http://assets.inhabitat.com/files/eastgatew_mound1.jp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people.seas.harvard.edu/~jkwerfel/" TargetMode="External"/><Relationship Id="rId5" Type="http://schemas.openxmlformats.org/officeDocument/2006/relationships/hyperlink" Target="http://www.ldc.upenn.edu/myl/abm/termite1.jpg" TargetMode="Externa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diagramDrawing" Target="../diagrams/drawing1.xm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4.png"/><Relationship Id="rId15" Type="http://schemas.openxmlformats.org/officeDocument/2006/relationships/image" Target="../media/image38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3.png"/><Relationship Id="rId9" Type="http://schemas.openxmlformats.org/officeDocument/2006/relationships/diagramData" Target="../diagrams/data1.xml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Decentralized, Collective Robotic Construction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Simulation of vertical, self-supporting structures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44" b="88889" l="36625" r="61625">
                        <a14:foregroundMark x1="58688" y1="88889" x2="55500" y2="87556"/>
                        <a14:foregroundMark x1="48938" y1="7444" x2="48938" y2="1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23" t="4377" r="35227" b="7575"/>
          <a:stretch/>
        </p:blipFill>
        <p:spPr>
          <a:xfrm>
            <a:off x="9048749" y="1600200"/>
            <a:ext cx="3143252" cy="4981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5" b="99055" l="9961" r="90039">
                        <a14:foregroundMark x1="18750" y1="99190" x2="18750" y2="89204"/>
                        <a14:foregroundMark x1="83008" y1="11201" x2="90039" y2="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89" y="4090986"/>
            <a:ext cx="1712071" cy="2477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720" l="9645" r="98477">
                        <a14:foregroundMark x1="9645" y1="99720" x2="10660" y2="6723"/>
                        <a14:foregroundMark x1="10914" y1="73109" x2="55838" y2="280"/>
                        <a14:foregroundMark x1="12437" y1="73109" x2="98477" y2="12045"/>
                        <a14:backgroundMark x1="62944" y1="32213" x2="25635" y2="62465"/>
                        <a14:backgroundMark x1="20051" y1="66667" x2="26904" y2="61905"/>
                        <a14:backgroundMark x1="15482" y1="67787" x2="19543" y2="64146"/>
                        <a14:backgroundMark x1="24112" y1="53782" x2="15736" y2="66106"/>
                        <a14:backgroundMark x1="52030" y1="9804" x2="47462" y2="16527"/>
                        <a14:backgroundMark x1="62944" y1="26331" x2="58629" y2="29692"/>
                        <a14:backgroundMark x1="62690" y1="22969" x2="52284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1882" y="4405395"/>
            <a:ext cx="2049780" cy="1874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8" b="96429" l="9920" r="89544">
                        <a14:foregroundMark x1="56300" y1="96429" x2="50402" y2="87649"/>
                        <a14:foregroundMark x1="48257" y1="12798" x2="47989" y2="298"/>
                        <a14:backgroundMark x1="55496" y1="87798" x2="55496" y2="87798"/>
                        <a14:backgroundMark x1="50938" y1="90476" x2="50938" y2="90476"/>
                        <a14:backgroundMark x1="54155" y1="90774" x2="54155" y2="90774"/>
                        <a14:backgroundMark x1="50938" y1="77827" x2="50938" y2="77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957768"/>
            <a:ext cx="3121659" cy="5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08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76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40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83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91581"/>
            <a:ext cx="9906000" cy="1032253"/>
          </a:xfrm>
        </p:spPr>
        <p:txBody>
          <a:bodyPr/>
          <a:lstStyle/>
          <a:p>
            <a:r>
              <a:rPr lang="en-US" dirty="0" smtClean="0"/>
              <a:t>Modern construction revolution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42473" y="1596788"/>
            <a:ext cx="4867008" cy="6141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One Design, Million Homes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18666" y="1719619"/>
            <a:ext cx="5486398" cy="466674"/>
          </a:xfrm>
        </p:spPr>
        <p:txBody>
          <a:bodyPr>
            <a:normAutofit/>
          </a:bodyPr>
          <a:lstStyle/>
          <a:p>
            <a:r>
              <a:rPr lang="en-US" dirty="0" smtClean="0"/>
              <a:t>One project, million dollar design</a:t>
            </a:r>
            <a:endParaRPr lang="en-US" dirty="0"/>
          </a:p>
        </p:txBody>
      </p:sp>
      <p:pic>
        <p:nvPicPr>
          <p:cNvPr id="5122" name="Picture 2" descr="http://blog.redfin.com/local/wp-content/uploads/sites/2/2008/06/subur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4970">
            <a:off x="754424" y="2774990"/>
            <a:ext cx="5032514" cy="335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newclearvision.com/wp-content/uploads/2011/05/suburb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199">
            <a:off x="679675" y="2581013"/>
            <a:ext cx="4435572" cy="325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3206" y="6126919"/>
            <a:ext cx="3869116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Ctrl-C, Ctrl-V, -V, -V, -V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6" name="Picture 6" descr="http://picturesplace.files.wordpress.com/2010/04/wpid-outrageous-modern-homes-casa-son-vida-1-the-luxury-spanish-villa-by-marcel-wanders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883">
            <a:off x="6158156" y="2495059"/>
            <a:ext cx="5131849" cy="34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19666" y="6457890"/>
            <a:ext cx="4735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http://picturesplace.files.wordpress.com/2010/04/wpid-outrageous-modern-homes-casa-son-vida-1-the-luxury-spanish-villa-by-marcel-wanders-3.jpg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404048" y="6534835"/>
            <a:ext cx="45910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http://blog.redfin.com/local/wp-content/uploads/sites/2/2008/06/suburbs.jpg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404052" y="665013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7"/>
              </a:rPr>
              <a:t>http://www.newclearvision.com/wp-content/uploads/2011/05/suburbs.jpg</a:t>
            </a:r>
            <a:endParaRPr lang="en-US" sz="1000" dirty="0"/>
          </a:p>
        </p:txBody>
      </p:sp>
      <p:pic>
        <p:nvPicPr>
          <p:cNvPr id="5128" name="Picture 8" descr="http://blogs.voanews.com/science-world/files/2012/11/160554main_jsc2006e43519_high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3321">
            <a:off x="6724810" y="2819192"/>
            <a:ext cx="4819867" cy="335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408178" y="654694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9"/>
              </a:rPr>
              <a:t>http://blogs.voanews.com/science-world/files/2012/11/160554main_jsc2006e43519_high.jpg</a:t>
            </a:r>
            <a:endParaRPr lang="en-US" sz="1000" dirty="0"/>
          </a:p>
        </p:txBody>
      </p:sp>
      <p:pic>
        <p:nvPicPr>
          <p:cNvPr id="16" name="Picture 2" descr="http://www.pbs.org/spacestation/images/gallery/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16" y="1748370"/>
            <a:ext cx="3456306" cy="25868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nord-stream.com/media/picture_library/rgb_small/en/2011/04/nord-stream-underwater-tie-ins-background_2011042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361" y="3691567"/>
            <a:ext cx="3447413" cy="24353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static.ddmcdn.com/gif/levee-storm-400x264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96" y="3109081"/>
            <a:ext cx="4572000" cy="30178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t3.gstatic.com/images?q=tbn:ANd9GcRrcQ_zFXgyzl2F2SIy9laMQceH-ilx9txCOGhfX10UPgTyQmtTh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067" y="2037276"/>
            <a:ext cx="2838133" cy="200901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579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4" grpId="1" build="p"/>
      <p:bldP spid="6" grpId="0" build="p"/>
      <p:bldP spid="6" grpId="1" build="p"/>
      <p:bldP spid="8" grpId="0"/>
      <p:bldP spid="14" grpId="0"/>
      <p:bldP spid="14" grpId="1"/>
      <p:bldP spid="11" grpId="0"/>
      <p:bldP spid="11" grpId="1"/>
      <p:bldP spid="13" grpId="0"/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1413" y="609600"/>
            <a:ext cx="4558347" cy="1188720"/>
          </a:xfrm>
        </p:spPr>
        <p:txBody>
          <a:bodyPr>
            <a:normAutofit/>
          </a:bodyPr>
          <a:lstStyle/>
          <a:p>
            <a:r>
              <a:rPr lang="en-US" dirty="0" smtClean="0"/>
              <a:t>Nature-inspired Solution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Adaptive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Reactive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Little design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600" dirty="0" smtClean="0"/>
              <a:t>Set of goals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600" dirty="0" smtClean="0"/>
              <a:t>Structurally stable</a:t>
            </a:r>
            <a:endParaRPr lang="en-US" sz="2600" dirty="0"/>
          </a:p>
        </p:txBody>
      </p:sp>
      <p:pic>
        <p:nvPicPr>
          <p:cNvPr id="6146" name="Picture 2" descr="http://people.seas.harvard.edu/~jkwerfel/whiteant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00" b="84000" l="37000" r="76400">
                        <a14:foregroundMark x1="76400" y1="60200" x2="73200" y2="45600"/>
                        <a14:foregroundMark x1="59200" y1="82000" x2="69000" y2="77200"/>
                        <a14:foregroundMark x1="44800" y1="34200" x2="37000" y2="72400"/>
                        <a14:foregroundMark x1="39600" y1="80600" x2="59000" y2="84000"/>
                        <a14:foregroundMark x1="38000" y1="81000" x2="39400" y2="82200"/>
                        <a14:backgroundMark x1="70200" y1="29600" x2="74200" y2="3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67" r="20707" b="12672"/>
          <a:stretch/>
        </p:blipFill>
        <p:spPr bwMode="auto">
          <a:xfrm>
            <a:off x="9029605" y="913804"/>
            <a:ext cx="2766155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ldc.upenn.edu/myl/abm/termit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25" y="3467101"/>
            <a:ext cx="3371851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9"/>
          <p:cNvSpPr/>
          <p:nvPr/>
        </p:nvSpPr>
        <p:spPr>
          <a:xfrm>
            <a:off x="5465349" y="6476405"/>
            <a:ext cx="27446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http://www.ldc.upenn.edu/myl/abm/termite1.jpg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9029604" y="6459379"/>
            <a:ext cx="2435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6"/>
              </a:rPr>
              <a:t>http://people.seas.harvard.edu/~jkwerfel/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6494638" y="6213158"/>
            <a:ext cx="3087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7"/>
              </a:rPr>
              <a:t>http://assets.inhabitat.com/files/eastgatew_mound1.jpg</a:t>
            </a:r>
            <a:endParaRPr lang="en-US" sz="1000" dirty="0"/>
          </a:p>
        </p:txBody>
      </p:sp>
      <p:pic>
        <p:nvPicPr>
          <p:cNvPr id="6150" name="Picture 6" descr="http://assets.inhabitat.com/files/eastgatew_mound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50" y="1407091"/>
            <a:ext cx="5907035" cy="45760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72044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  <p:bldP spid="12" grpId="0"/>
      <p:bldP spid="12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80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6707" y="542925"/>
            <a:ext cx="3856037" cy="1068385"/>
          </a:xfrm>
        </p:spPr>
        <p:txBody>
          <a:bodyPr/>
          <a:lstStyle/>
          <a:p>
            <a:r>
              <a:rPr lang="en-US" dirty="0" smtClean="0"/>
              <a:t>Collective Construction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953126" y="592666"/>
            <a:ext cx="5094284" cy="51985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137180" y="1640676"/>
            <a:ext cx="4968345" cy="4864900"/>
          </a:xfrm>
        </p:spPr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TERMES Project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Structures 15x the size of any individual worker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Replaceable Robots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Adaptive Construction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Stigmergy</a:t>
            </a:r>
            <a:endParaRPr lang="en-US" sz="24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Communication doesn’t scale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Environmental clues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800" dirty="0" smtClean="0"/>
              <a:t>Active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800" dirty="0" smtClean="0"/>
              <a:t>Passive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21569" r="4314" b="22135"/>
          <a:stretch/>
        </p:blipFill>
        <p:spPr bwMode="auto">
          <a:xfrm>
            <a:off x="5162550" y="3844920"/>
            <a:ext cx="6710363" cy="23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12377" r="13118" b="9389"/>
          <a:stretch/>
        </p:blipFill>
        <p:spPr bwMode="auto">
          <a:xfrm>
            <a:off x="5718446" y="619125"/>
            <a:ext cx="5244828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606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Decentralized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Compiler – Designed Structures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Building material – physically sturdy</a:t>
            </a:r>
          </a:p>
          <a:p>
            <a:r>
              <a:rPr lang="en-US" dirty="0" smtClean="0"/>
              <a:t>Designed to be stable at all times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7" t="24138" r="50823" b="47845"/>
          <a:stretch/>
        </p:blipFill>
        <p:spPr bwMode="auto">
          <a:xfrm>
            <a:off x="923925" y="2724150"/>
            <a:ext cx="3781426" cy="185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7" t="52175" r="50851" b="22104"/>
          <a:stretch/>
        </p:blipFill>
        <p:spPr bwMode="auto">
          <a:xfrm>
            <a:off x="923925" y="4743450"/>
            <a:ext cx="1628775" cy="12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5" t="51890" r="13305" b="21821"/>
          <a:stretch/>
        </p:blipFill>
        <p:spPr bwMode="auto">
          <a:xfrm>
            <a:off x="2795587" y="4662487"/>
            <a:ext cx="1847851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4" t="18698" r="11638" b="16598"/>
          <a:stretch/>
        </p:blipFill>
        <p:spPr bwMode="auto">
          <a:xfrm>
            <a:off x="5991226" y="3519487"/>
            <a:ext cx="5267326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457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suite</a:t>
            </a:r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b="7609"/>
          <a:stretch>
            <a:fillRect/>
          </a:stretch>
        </p:blipFill>
        <p:spPr>
          <a:xfrm>
            <a:off x="1141414" y="2228850"/>
            <a:ext cx="3195241" cy="1962148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18"/>
          </p:nvPr>
        </p:nvSpPr>
        <p:spPr>
          <a:xfrm>
            <a:off x="1141414" y="4980858"/>
            <a:ext cx="3195241" cy="172474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Python 3.2.2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VPython</a:t>
            </a:r>
            <a:r>
              <a:rPr lang="en-US" dirty="0" smtClean="0"/>
              <a:t> 5.74 for Visualization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PyWin32 for Windows Interface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Xlsxwriter</a:t>
            </a:r>
            <a:r>
              <a:rPr lang="en-US" dirty="0" smtClean="0"/>
              <a:t> library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Materials, inputs</a:t>
            </a:r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8" b="16608"/>
          <a:stretch>
            <a:fillRect/>
          </a:stretch>
        </p:blipFill>
        <p:spPr>
          <a:xfrm>
            <a:off x="4489053" y="2238375"/>
            <a:ext cx="3198940" cy="1952623"/>
          </a:xfrm>
          <a:prstGeom prst="round2DiagRect">
            <a:avLst>
              <a:gd name="adj1" fmla="val 14167"/>
              <a:gd name="adj2" fmla="val 0"/>
            </a:avLst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19"/>
          </p:nvPr>
        </p:nvSpPr>
        <p:spPr>
          <a:xfrm>
            <a:off x="4487594" y="4980857"/>
            <a:ext cx="3200400" cy="1677118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Structural Analysis Program (SAP) 2000 v15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SAP Open Application Programming Interface (OAPI)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Moment of Force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Swarm’s algorithm</a:t>
            </a:r>
            <a:endParaRPr lang="en-US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r="1008"/>
          <a:stretch>
            <a:fillRect/>
          </a:stretch>
        </p:blipFill>
        <p:spPr>
          <a:xfrm>
            <a:off x="7852443" y="2152650"/>
            <a:ext cx="3194969" cy="2038348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0"/>
          </p:nvPr>
        </p:nvSpPr>
        <p:spPr>
          <a:xfrm>
            <a:off x="7852441" y="4980855"/>
            <a:ext cx="3194969" cy="1639021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Runtime Execution (per </a:t>
            </a:r>
            <a:r>
              <a:rPr lang="en-US" dirty="0" err="1" smtClean="0"/>
              <a:t>timestep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Decision Step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Action Step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Construct mode, support mode, repair mode, ground mode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6930" y="6589752"/>
            <a:ext cx="3886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http://www.csiberkeley.com/files/images/SAP15_770.jpg</a:t>
            </a:r>
          </a:p>
        </p:txBody>
      </p:sp>
    </p:spTree>
    <p:extLst>
      <p:ext uri="{BB962C8B-B14F-4D97-AF65-F5344CB8AC3E}">
        <p14:creationId xmlns:p14="http://schemas.microsoft.com/office/powerpoint/2010/main" val="808047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8" grpId="0" build="p"/>
      <p:bldP spid="5" grpId="0" build="p"/>
      <p:bldP spid="9" grpId="0" build="p"/>
      <p:bldP spid="6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7" y="628650"/>
            <a:ext cx="3856037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Python Package - Swarm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84" y="592138"/>
            <a:ext cx="5022044" cy="5199062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46707" y="1533525"/>
            <a:ext cx="3856037" cy="466725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Python Specific OAPI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Sap2000 package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Swarm Logic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Repairer.py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2000" dirty="0" smtClean="0"/>
              <a:t>Base class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Modifications.py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Python-</a:t>
            </a:r>
            <a:r>
              <a:rPr lang="en-US" sz="2400" dirty="0" err="1" smtClean="0"/>
              <a:t>ic</a:t>
            </a:r>
            <a:r>
              <a:rPr lang="en-US" sz="2400" dirty="0" smtClean="0"/>
              <a:t> Structure Storage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Main code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/>
              <a:t>Execution, visualization, constants, presentation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448176" y="2028824"/>
            <a:ext cx="6781799" cy="3886199"/>
            <a:chOff x="4448175" y="2028824"/>
            <a:chExt cx="6781799" cy="38861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7" r="22538" b="5977"/>
            <a:stretch/>
          </p:blipFill>
          <p:spPr>
            <a:xfrm>
              <a:off x="5851939" y="2476499"/>
              <a:ext cx="5378035" cy="3438524"/>
            </a:xfrm>
            <a:prstGeom prst="rect">
              <a:avLst/>
            </a:prstGeom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" t="17223" r="92126" b="52554"/>
            <a:stretch/>
          </p:blipFill>
          <p:spPr bwMode="auto">
            <a:xfrm>
              <a:off x="4448175" y="2028824"/>
              <a:ext cx="1163734" cy="2752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5851939" y="2905125"/>
              <a:ext cx="586962" cy="1290636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0"/>
              <a:endCxn id="4098" idx="0"/>
            </p:cNvCxnSpPr>
            <p:nvPr/>
          </p:nvCxnSpPr>
          <p:spPr>
            <a:xfrm flipH="1" flipV="1">
              <a:off x="5030042" y="2028824"/>
              <a:ext cx="1115378" cy="87630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4"/>
            </p:cNvCxnSpPr>
            <p:nvPr/>
          </p:nvCxnSpPr>
          <p:spPr>
            <a:xfrm flipH="1">
              <a:off x="5030042" y="4195761"/>
              <a:ext cx="1115378" cy="585545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1" t="9892" r="14630" b="8679"/>
          <a:stretch/>
        </p:blipFill>
        <p:spPr>
          <a:xfrm>
            <a:off x="5279206" y="3819524"/>
            <a:ext cx="4857751" cy="30384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05" y="704139"/>
            <a:ext cx="4323339" cy="29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4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Methods: Virtual Tower </a:t>
            </a:r>
            <a:r>
              <a:rPr lang="en-US" dirty="0" err="1" smtClean="0"/>
              <a:t>COnstruction</a:t>
            </a:r>
            <a:r>
              <a:rPr lang="en-US" dirty="0" smtClean="0"/>
              <a:t> Simulation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33" y="2160482"/>
            <a:ext cx="3931332" cy="3855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18" b="3118"/>
          <a:stretch/>
        </p:blipFill>
        <p:spPr>
          <a:xfrm>
            <a:off x="6642700" y="1949411"/>
            <a:ext cx="4067742" cy="427732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33" y="1030422"/>
            <a:ext cx="4290414" cy="3681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30" y="2952357"/>
            <a:ext cx="4165712" cy="3518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07" y="2549370"/>
            <a:ext cx="1448670" cy="38186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89" y="2059834"/>
            <a:ext cx="1373277" cy="44111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66" y="1670190"/>
            <a:ext cx="2723952" cy="48007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20345" y="2105379"/>
            <a:ext cx="18448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moments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470840" y="1863973"/>
            <a:ext cx="18448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height</a:t>
            </a:r>
            <a:endParaRPr lang="en-US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470840" y="2670987"/>
            <a:ext cx="184480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deflection</a:t>
            </a:r>
            <a:endParaRPr lang="en-US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2" name="Content Placeholder 2" descr="Alternating Flow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908439"/>
              </p:ext>
            </p:extLst>
          </p:nvPr>
        </p:nvGraphicFramePr>
        <p:xfrm>
          <a:off x="1009650" y="1371600"/>
          <a:ext cx="9648825" cy="4781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0" t="14147" r="14402" b="5374"/>
          <a:stretch/>
        </p:blipFill>
        <p:spPr>
          <a:xfrm>
            <a:off x="620587" y="1863973"/>
            <a:ext cx="6351423" cy="3877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8619" r="25151" b="7879"/>
          <a:stretch/>
        </p:blipFill>
        <p:spPr>
          <a:xfrm>
            <a:off x="649126" y="2186084"/>
            <a:ext cx="6322884" cy="4179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6870" r="24595" b="9473"/>
          <a:stretch/>
        </p:blipFill>
        <p:spPr>
          <a:xfrm>
            <a:off x="430958" y="2092184"/>
            <a:ext cx="6730680" cy="43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9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18C6CF4-EDEB-4539-A36D-E0355B626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E18C6CF4-EDEB-4539-A36D-E0355B6261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6015622-8A46-45CF-A72A-2856B699B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96015622-8A46-45CF-A72A-2856B699B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A63D16E-EEE6-4267-97EA-5AD7D2BC4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6A63D16E-EEE6-4267-97EA-5AD7D2BC4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29D1FDE-4DD7-4FA5-8C70-0C747477B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029D1FDE-4DD7-4FA5-8C70-0C747477B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83793B4-2C5C-4D90-82FA-E5EE47456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graphicEl>
                                              <a:dgm id="{E83793B4-2C5C-4D90-82FA-E5EE47456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C2A0ADB-DCE3-4BF4-9952-039486577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>
                                            <p:graphicEl>
                                              <a:dgm id="{DC2A0ADB-DCE3-4BF4-9952-0394865777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47F5837-10E2-4FFC-A492-DB8A19EF4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>
                                            <p:graphicEl>
                                              <a:dgm id="{047F5837-10E2-4FFC-A492-DB8A19EF4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9C28D3B-E083-42DF-9EA0-916CA1212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">
                                            <p:graphicEl>
                                              <a:dgm id="{69C28D3B-E083-42DF-9EA0-916CA12125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14" grpId="1"/>
      <p:bldP spid="21" grpId="0"/>
      <p:bldP spid="21" grpId="1"/>
      <p:bldGraphic spid="12" grpId="0" uiExpand="1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10903</TotalTime>
  <Words>261</Words>
  <Application>Microsoft Office PowerPoint</Application>
  <PresentationFormat>Custom</PresentationFormat>
  <Paragraphs>81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Decentralized, Collective Robotic Construction </vt:lpstr>
      <vt:lpstr>Modern construction revolution</vt:lpstr>
      <vt:lpstr>Nature-inspired Solution</vt:lpstr>
      <vt:lpstr>Why?</vt:lpstr>
      <vt:lpstr>Collective Construction</vt:lpstr>
      <vt:lpstr>Decentralized Construction</vt:lpstr>
      <vt:lpstr>Project overview</vt:lpstr>
      <vt:lpstr>Python Package - Swarm</vt:lpstr>
      <vt:lpstr>Methods: Virtual Tower COnstruction Simulation</vt:lpstr>
      <vt:lpstr>Results and Discussion</vt:lpstr>
      <vt:lpstr>Conclusions</vt:lpstr>
      <vt:lpstr>Acknowledgements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Perez</dc:creator>
  <cp:lastModifiedBy>Risa license</cp:lastModifiedBy>
  <cp:revision>44</cp:revision>
  <dcterms:created xsi:type="dcterms:W3CDTF">2013-07-23T20:36:41Z</dcterms:created>
  <dcterms:modified xsi:type="dcterms:W3CDTF">2013-08-05T13:34:54Z</dcterms:modified>
</cp:coreProperties>
</file>